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7" r:id="rId5"/>
    <p:sldId id="266" r:id="rId6"/>
    <p:sldId id="261" r:id="rId7"/>
    <p:sldId id="268" r:id="rId8"/>
    <p:sldId id="265" r:id="rId9"/>
    <p:sldId id="259" r:id="rId10"/>
    <p:sldId id="269" r:id="rId11"/>
    <p:sldId id="264" r:id="rId12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D0ABE-61CB-4910-AAB5-B60AC157AA76}" type="datetimeFigureOut">
              <a:rPr lang="sv-SE" smtClean="0"/>
              <a:t>2019-04-06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1800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06D63-322D-46A7-A917-EB402D5F46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8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3A2-CCC8-42DE-99F9-3A4D24A95CEB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1AC-2FF3-4014-861C-E7117F08AB51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42A8-5C85-467C-BA15-6BA0CCEF2337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2E79-CC2E-406D-956F-E68EDF73FB86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00D7-1900-484F-8E83-B71238B9711A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4928-4803-4433-B2F6-089A62EF11E9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BDF9-4AED-4CA5-B14E-0F489ECA7140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9AF-00DC-4FBA-A4D1-E33C5619DE41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20B-859B-4207-B389-1E26F2AA8526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979-1824-4BD3-A8CA-A8F80D49F7F4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B0C279-8F7E-4EF7-92BB-C7D64FD43AB2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DA33-697D-4031-B276-7C4F58B05B89}" type="datetime1">
              <a:rPr lang="sv-SE" smtClean="0"/>
              <a:t>2019-04-06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29E92-B697-4B5F-A738-577E0D2BD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Brf Kvarnberget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8380445-246A-477A-BF0D-365D86D77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6305" y="3514272"/>
            <a:ext cx="8450245" cy="977621"/>
          </a:xfrm>
        </p:spPr>
        <p:txBody>
          <a:bodyPr/>
          <a:lstStyle/>
          <a:p>
            <a:pPr algn="ctr"/>
            <a:r>
              <a:rPr lang="sv-SE" sz="2800" dirty="0"/>
              <a:t>Föreningsstämma</a:t>
            </a:r>
            <a:r>
              <a:rPr lang="sv-SE" dirty="0"/>
              <a:t> </a:t>
            </a:r>
            <a:r>
              <a:rPr lang="sv-SE" sz="2800" dirty="0"/>
              <a:t>2019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78A89C-DC10-4AE8-AC51-F965BF43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8438-491B-49C1-8B8A-5E071C0735F3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5A4C4CD-2534-47BD-A24E-BD0F23B8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20B-859B-4207-B389-1E26F2AA8526}" type="datetime1">
              <a:rPr lang="sv-SE" smtClean="0"/>
              <a:t>2019-04-06</a:t>
            </a:fld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39B486A-9F54-4B41-ABCC-88D82487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8" y="10661"/>
            <a:ext cx="11353823" cy="68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4F1AAE-C09C-45CF-91B5-EA4BAFFF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00" y="223495"/>
            <a:ext cx="9603275" cy="490880"/>
          </a:xfrm>
        </p:spPr>
        <p:txBody>
          <a:bodyPr>
            <a:normAutofit/>
          </a:bodyPr>
          <a:lstStyle/>
          <a:p>
            <a:r>
              <a:rPr lang="sv-SE" sz="2400" dirty="0"/>
              <a:t>Resultat 2017-2018,   Prognos 2019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A8DAB70-F49C-4E11-94F0-F31BABCC0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924572"/>
              </p:ext>
            </p:extLst>
          </p:nvPr>
        </p:nvGraphicFramePr>
        <p:xfrm>
          <a:off x="302896" y="811770"/>
          <a:ext cx="10934701" cy="585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7214">
                  <a:extLst>
                    <a:ext uri="{9D8B030D-6E8A-4147-A177-3AD203B41FA5}">
                      <a16:colId xmlns:a16="http://schemas.microsoft.com/office/drawing/2014/main" val="3992808825"/>
                    </a:ext>
                  </a:extLst>
                </a:gridCol>
                <a:gridCol w="1753624">
                  <a:extLst>
                    <a:ext uri="{9D8B030D-6E8A-4147-A177-3AD203B41FA5}">
                      <a16:colId xmlns:a16="http://schemas.microsoft.com/office/drawing/2014/main" val="2693825833"/>
                    </a:ext>
                  </a:extLst>
                </a:gridCol>
                <a:gridCol w="1753624">
                  <a:extLst>
                    <a:ext uri="{9D8B030D-6E8A-4147-A177-3AD203B41FA5}">
                      <a16:colId xmlns:a16="http://schemas.microsoft.com/office/drawing/2014/main" val="2922887264"/>
                    </a:ext>
                  </a:extLst>
                </a:gridCol>
                <a:gridCol w="2220239">
                  <a:extLst>
                    <a:ext uri="{9D8B030D-6E8A-4147-A177-3AD203B41FA5}">
                      <a16:colId xmlns:a16="http://schemas.microsoft.com/office/drawing/2014/main" val="4253289188"/>
                    </a:ext>
                  </a:extLst>
                </a:gridCol>
              </a:tblGrid>
              <a:tr h="445768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Intäkt/kostnad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Resultat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Resultat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Prognos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28087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Summa intäkter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2 535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2 522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686724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Snöröjning, trädgård, vägföreningar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3811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Hissarna/service/inspektion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110040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El, värme, vatten, bredband,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89564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Städning o renhållning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876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Fastighetskostnader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8898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Förvaltningskostnader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37559"/>
                  </a:ext>
                </a:extLst>
              </a:tr>
              <a:tr h="363932">
                <a:tc>
                  <a:txBody>
                    <a:bodyPr/>
                    <a:lstStyle/>
                    <a:p>
                      <a:r>
                        <a:rPr lang="sv-SE" sz="1600" dirty="0"/>
                        <a:t>Bank o räntekostnader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7507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sv-SE" sz="1800" b="1" i="1" dirty="0">
                          <a:highlight>
                            <a:srgbClr val="FFFF00"/>
                          </a:highlight>
                        </a:rPr>
                        <a:t>Resultat före avskrivning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1" dirty="0">
                          <a:highlight>
                            <a:srgbClr val="FFFF00"/>
                          </a:highlight>
                        </a:rPr>
                        <a:t>516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1" dirty="0">
                          <a:highlight>
                            <a:srgbClr val="FFFF00"/>
                          </a:highlight>
                        </a:rPr>
                        <a:t>114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1" dirty="0">
                          <a:highlight>
                            <a:srgbClr val="FFFF00"/>
                          </a:highlight>
                        </a:rPr>
                        <a:t>517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19048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600" dirty="0"/>
                        <a:t>Avskrivning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-701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-701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-701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603897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600" dirty="0"/>
                        <a:t>Resultat efter avskrivning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-185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-587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-184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37619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600" dirty="0"/>
                        <a:t>Amortering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649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87159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600" dirty="0"/>
                        <a:t>Rekommenderad avsättning enligt underhållsplan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28308"/>
                  </a:ext>
                </a:extLst>
              </a:tr>
            </a:tbl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DB56F9-148D-439A-8F63-5F0098D5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DD47-BDD9-442F-9795-2D3E9798EB15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7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77D813-E649-409E-9178-101321F274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0003" y="1334768"/>
            <a:ext cx="9604375" cy="3354387"/>
          </a:xfrm>
          <a:ln>
            <a:noFill/>
          </a:ln>
        </p:spPr>
        <p:txBody>
          <a:bodyPr>
            <a:spAutoFit/>
          </a:bodyPr>
          <a:lstStyle/>
          <a:p>
            <a:r>
              <a:rPr lang="sv-SE" sz="2400" dirty="0"/>
              <a:t>Medlemskap hos Bostadsrätterna.se</a:t>
            </a:r>
          </a:p>
          <a:p>
            <a:r>
              <a:rPr lang="sv-SE" sz="2400" dirty="0"/>
              <a:t>Omläggning av banklån</a:t>
            </a:r>
          </a:p>
          <a:p>
            <a:r>
              <a:rPr lang="sv-SE" sz="2400" dirty="0"/>
              <a:t>Upphandling ekonomisk förvaltning</a:t>
            </a:r>
          </a:p>
          <a:p>
            <a:r>
              <a:rPr lang="sv-SE" sz="2400" dirty="0"/>
              <a:t>Uppdatering, underhåll och utveckling av föreningens hemsida</a:t>
            </a:r>
          </a:p>
          <a:p>
            <a:r>
              <a:rPr lang="sv-SE" sz="2400" dirty="0"/>
              <a:t>Sju nyhetsbrev med information om vad som händer i föreningen</a:t>
            </a:r>
          </a:p>
          <a:p>
            <a:r>
              <a:rPr lang="sv-SE" sz="2400" dirty="0"/>
              <a:t>Kontinuerlig tillgänglighet och kommunikation med medlemmar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D226C1-52D6-4FB9-9E7B-4FC575E33A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3892" y="485629"/>
            <a:ext cx="9604375" cy="587375"/>
          </a:xfrm>
        </p:spPr>
        <p:txBody>
          <a:bodyPr/>
          <a:lstStyle/>
          <a:p>
            <a:r>
              <a:rPr lang="sv-SE" dirty="0"/>
              <a:t>insatser under 2018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2F4D2A45-2665-4210-AAC7-E4A5E626C64E}"/>
              </a:ext>
            </a:extLst>
          </p:cNvPr>
          <p:cNvCxnSpPr/>
          <p:nvPr/>
        </p:nvCxnSpPr>
        <p:spPr>
          <a:xfrm>
            <a:off x="1661020" y="1073004"/>
            <a:ext cx="9622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0FD01E90-2706-4133-9FB1-6509103B7797}"/>
              </a:ext>
            </a:extLst>
          </p:cNvPr>
          <p:cNvCxnSpPr/>
          <p:nvPr/>
        </p:nvCxnSpPr>
        <p:spPr>
          <a:xfrm>
            <a:off x="3951215" y="1073004"/>
            <a:ext cx="0" cy="427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8618D3-781F-4267-B404-4232B34C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1E33-D520-4A9A-81EC-33836BF7F96C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0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F9484D-DF78-4C4D-A4D5-037A2850D0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3617" y="1410493"/>
            <a:ext cx="9604375" cy="4037013"/>
          </a:xfrm>
        </p:spPr>
        <p:txBody>
          <a:bodyPr/>
          <a:lstStyle/>
          <a:p>
            <a:r>
              <a:rPr lang="sv-SE" sz="2400" dirty="0"/>
              <a:t>Tryckspolning samtliga avloppsstammar</a:t>
            </a:r>
          </a:p>
          <a:p>
            <a:r>
              <a:rPr lang="sv-SE" sz="2400" dirty="0"/>
              <a:t>Gallring av träd och buskar</a:t>
            </a:r>
          </a:p>
          <a:p>
            <a:r>
              <a:rPr lang="sv-SE" sz="2400" dirty="0"/>
              <a:t>Målning carportar, förråd och sopstationer</a:t>
            </a:r>
          </a:p>
          <a:p>
            <a:r>
              <a:rPr lang="sv-SE" sz="2400" dirty="0"/>
              <a:t>Byte av komponenter i styr- och reglerutrustning (undercentraler)</a:t>
            </a:r>
          </a:p>
          <a:p>
            <a:r>
              <a:rPr lang="sv-SE" sz="2400" dirty="0"/>
              <a:t>Höjning av tempkurvor och bättre flöden i värmesystem</a:t>
            </a:r>
          </a:p>
          <a:p>
            <a:r>
              <a:rPr lang="sv-SE" sz="2400" dirty="0"/>
              <a:t>Byte av belysning och frekvensmodul i hiss</a:t>
            </a:r>
          </a:p>
          <a:p>
            <a:r>
              <a:rPr lang="sv-SE" sz="2400" dirty="0"/>
              <a:t>Besiktning av putsskador på fasader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72BA05-E6C4-4300-BBE0-9B5F74656A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3618" y="426243"/>
            <a:ext cx="9604375" cy="757237"/>
          </a:xfrm>
        </p:spPr>
        <p:txBody>
          <a:bodyPr/>
          <a:lstStyle/>
          <a:p>
            <a:r>
              <a:rPr lang="sv-SE" dirty="0"/>
              <a:t>INSATSER UNDER 2018 (FORTS)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B60E303A-40A7-41D7-A991-30752CCFEE18}"/>
              </a:ext>
            </a:extLst>
          </p:cNvPr>
          <p:cNvCxnSpPr/>
          <p:nvPr/>
        </p:nvCxnSpPr>
        <p:spPr>
          <a:xfrm>
            <a:off x="2130804" y="1183480"/>
            <a:ext cx="8607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D7891F-3A8B-4576-8521-D9FDE840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7F7-FC94-4342-A4B6-2EEEDCF2CA4C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2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23F2658-1D12-4113-BFA0-985EFA143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" r="1" b="32686"/>
          <a:stretch/>
        </p:blipFill>
        <p:spPr>
          <a:xfrm>
            <a:off x="3304309" y="416458"/>
            <a:ext cx="5733663" cy="5453425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6256E3-F925-413A-AB21-C895798F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E8A-6D1B-422C-B5EF-7E16970928FD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3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0EFD4A8-F9C8-493B-AE91-B8A4AA94907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40028" y="73891"/>
            <a:ext cx="9571937" cy="5680363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22A64B2-F42E-442B-8449-D2B023B1CBDB}"/>
              </a:ext>
            </a:extLst>
          </p:cNvPr>
          <p:cNvCxnSpPr/>
          <p:nvPr/>
        </p:nvCxnSpPr>
        <p:spPr>
          <a:xfrm>
            <a:off x="2346036" y="2216727"/>
            <a:ext cx="1588655" cy="5264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64569489-9C9E-4DCC-AD0E-A8262FCE6B04}"/>
              </a:ext>
            </a:extLst>
          </p:cNvPr>
          <p:cNvCxnSpPr/>
          <p:nvPr/>
        </p:nvCxnSpPr>
        <p:spPr>
          <a:xfrm flipV="1">
            <a:off x="4008582" y="2179782"/>
            <a:ext cx="1579418" cy="5541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D9384A23-6B1B-4C7B-8C4B-5A8B71155ED4}"/>
              </a:ext>
            </a:extLst>
          </p:cNvPr>
          <p:cNvCxnSpPr>
            <a:cxnSpLocks/>
          </p:cNvCxnSpPr>
          <p:nvPr/>
        </p:nvCxnSpPr>
        <p:spPr>
          <a:xfrm flipV="1">
            <a:off x="5661891" y="2179782"/>
            <a:ext cx="1514764" cy="3694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657CE0F0-464F-43E4-8F0B-3FA3E0C03B6A}"/>
              </a:ext>
            </a:extLst>
          </p:cNvPr>
          <p:cNvCxnSpPr/>
          <p:nvPr/>
        </p:nvCxnSpPr>
        <p:spPr>
          <a:xfrm flipV="1">
            <a:off x="7278255" y="2115127"/>
            <a:ext cx="1524000" cy="6465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503DF057-E42D-446E-8145-77C86C29DBC2}"/>
              </a:ext>
            </a:extLst>
          </p:cNvPr>
          <p:cNvCxnSpPr>
            <a:cxnSpLocks/>
          </p:cNvCxnSpPr>
          <p:nvPr/>
        </p:nvCxnSpPr>
        <p:spPr>
          <a:xfrm>
            <a:off x="8940800" y="2087418"/>
            <a:ext cx="1542473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5C1207-C7EC-4A1F-91AD-6F9B3B26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7A2-5AC2-40ED-9D94-E256C0416C84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3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032BB-7167-4C8B-ADA9-320FA27EC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9213" y="261938"/>
            <a:ext cx="9602787" cy="528637"/>
          </a:xfrm>
        </p:spPr>
        <p:txBody>
          <a:bodyPr>
            <a:normAutofit fontScale="90000"/>
          </a:bodyPr>
          <a:lstStyle/>
          <a:p>
            <a:r>
              <a:rPr lang="sv-SE" dirty="0"/>
              <a:t>Jämförelsetal nyckeltal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AC0858B-A4A0-4BE2-BAB4-B594BCCEC49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199775"/>
              </p:ext>
            </p:extLst>
          </p:nvPr>
        </p:nvGraphicFramePr>
        <p:xfrm>
          <a:off x="2195080" y="811357"/>
          <a:ext cx="8334125" cy="550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775">
                  <a:extLst>
                    <a:ext uri="{9D8B030D-6E8A-4147-A177-3AD203B41FA5}">
                      <a16:colId xmlns:a16="http://schemas.microsoft.com/office/drawing/2014/main" val="4074527386"/>
                    </a:ext>
                  </a:extLst>
                </a:gridCol>
                <a:gridCol w="1742135">
                  <a:extLst>
                    <a:ext uri="{9D8B030D-6E8A-4147-A177-3AD203B41FA5}">
                      <a16:colId xmlns:a16="http://schemas.microsoft.com/office/drawing/2014/main" val="2904743076"/>
                    </a:ext>
                  </a:extLst>
                </a:gridCol>
                <a:gridCol w="1554215">
                  <a:extLst>
                    <a:ext uri="{9D8B030D-6E8A-4147-A177-3AD203B41FA5}">
                      <a16:colId xmlns:a16="http://schemas.microsoft.com/office/drawing/2014/main" val="120746612"/>
                    </a:ext>
                  </a:extLst>
                </a:gridCol>
              </a:tblGrid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Jämförelsetal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349571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Årsavgifter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2 273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313560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Parkering, gästlägenhet, överlåtelser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dirty="0"/>
                        <a:t>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19673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Resultat före avskrivningar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+ 114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3518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Amortering under året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01333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Kassa/bank vid årets slut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36755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r>
                        <a:rPr lang="sv-SE" dirty="0"/>
                        <a:t>Soliditet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18140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r>
                        <a:rPr lang="sv-SE" dirty="0"/>
                        <a:t>Belåningsgrad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21045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r>
                        <a:rPr lang="sv-SE" dirty="0"/>
                        <a:t>Fastighetslån kr/kvm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3 882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794729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r>
                        <a:rPr lang="sv-SE" dirty="0"/>
                        <a:t>Skuldkvot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03301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r>
                        <a:rPr lang="sv-SE" dirty="0"/>
                        <a:t>Årsavgift kr/kvm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864929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r>
                        <a:rPr lang="sv-SE" dirty="0"/>
                        <a:t>Uppvärmning kr/kvm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054428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r>
                        <a:rPr lang="sv-SE" dirty="0"/>
                        <a:t>Resultat </a:t>
                      </a:r>
                      <a:r>
                        <a:rPr lang="sv-SE" dirty="0" err="1"/>
                        <a:t>exkl</a:t>
                      </a:r>
                      <a:r>
                        <a:rPr lang="sv-SE" dirty="0"/>
                        <a:t> avskrivning/underhåll kr/kvm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33471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A66C287-3070-4E43-B758-A482344F7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65698"/>
              </p:ext>
            </p:extLst>
          </p:nvPr>
        </p:nvGraphicFramePr>
        <p:xfrm>
          <a:off x="6837218" y="811358"/>
          <a:ext cx="2109355" cy="550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355">
                  <a:extLst>
                    <a:ext uri="{9D8B030D-6E8A-4147-A177-3AD203B41FA5}">
                      <a16:colId xmlns:a16="http://schemas.microsoft.com/office/drawing/2014/main" val="2669764364"/>
                    </a:ext>
                  </a:extLst>
                </a:gridCol>
              </a:tblGrid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26182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2 269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89050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05030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+ 516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633335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788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388632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28866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14215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3 931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4124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92565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22525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65300"/>
                  </a:ext>
                </a:extLst>
              </a:tr>
              <a:tr h="42343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164803"/>
                  </a:ext>
                </a:extLst>
              </a:tr>
            </a:tbl>
          </a:graphicData>
        </a:graphic>
      </p:graphicFrame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B5815F-7908-49A0-A836-D84D2173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E41-7F57-41F8-BAA4-25A5C7848C5B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4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4F1AAE-C09C-45CF-91B5-EA4BAFFF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00" y="223495"/>
            <a:ext cx="9603275" cy="490880"/>
          </a:xfrm>
        </p:spPr>
        <p:txBody>
          <a:bodyPr>
            <a:normAutofit fontScale="90000"/>
          </a:bodyPr>
          <a:lstStyle/>
          <a:p>
            <a:r>
              <a:rPr lang="sv-SE" dirty="0"/>
              <a:t>Resultat 2017-18 </a:t>
            </a:r>
            <a:r>
              <a:rPr lang="sv-SE" dirty="0" err="1"/>
              <a:t>kkr</a:t>
            </a:r>
            <a:endParaRPr lang="sv-SE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A8DAB70-F49C-4E11-94F0-F31BABCC0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164911"/>
              </p:ext>
            </p:extLst>
          </p:nvPr>
        </p:nvGraphicFramePr>
        <p:xfrm>
          <a:off x="770487" y="714375"/>
          <a:ext cx="10268987" cy="577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4">
                  <a:extLst>
                    <a:ext uri="{9D8B030D-6E8A-4147-A177-3AD203B41FA5}">
                      <a16:colId xmlns:a16="http://schemas.microsoft.com/office/drawing/2014/main" val="3992808825"/>
                    </a:ext>
                  </a:extLst>
                </a:gridCol>
                <a:gridCol w="3285705">
                  <a:extLst>
                    <a:ext uri="{9D8B030D-6E8A-4147-A177-3AD203B41FA5}">
                      <a16:colId xmlns:a16="http://schemas.microsoft.com/office/drawing/2014/main" val="1921565823"/>
                    </a:ext>
                  </a:extLst>
                </a:gridCol>
                <a:gridCol w="3224078">
                  <a:extLst>
                    <a:ext uri="{9D8B030D-6E8A-4147-A177-3AD203B41FA5}">
                      <a16:colId xmlns:a16="http://schemas.microsoft.com/office/drawing/2014/main" val="4253289188"/>
                    </a:ext>
                  </a:extLst>
                </a:gridCol>
              </a:tblGrid>
              <a:tr h="445768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Intäkt/kostnad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Resultat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Resultat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28087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Summa </a:t>
                      </a:r>
                      <a:r>
                        <a:rPr lang="sv-SE" sz="1800" dirty="0"/>
                        <a:t>intäkter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2 535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686724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Snöröjning/mark o gård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3811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Hissarna/service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110040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El, värme, vatten, bredband,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89564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Städning o renhållning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876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Fastighetskostnader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8898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r>
                        <a:rPr lang="sv-SE" sz="1600" dirty="0"/>
                        <a:t>Förvaltningskostnader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37559"/>
                  </a:ext>
                </a:extLst>
              </a:tr>
              <a:tr h="385127">
                <a:tc>
                  <a:txBody>
                    <a:bodyPr/>
                    <a:lstStyle/>
                    <a:p>
                      <a:r>
                        <a:rPr lang="sv-SE" sz="1600" dirty="0"/>
                        <a:t>Bank o räntekostnader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75071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800" b="1" i="1" dirty="0"/>
                        <a:t>Resultat före avskrivning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1" dirty="0">
                          <a:solidFill>
                            <a:srgbClr val="FF0000"/>
                          </a:solidFill>
                        </a:rPr>
                        <a:t>516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1" dirty="0">
                          <a:solidFill>
                            <a:srgbClr val="FF0000"/>
                          </a:solidFill>
                        </a:rPr>
                        <a:t>114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19048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600" dirty="0"/>
                        <a:t>Avskrivning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sv-SE" sz="1600" dirty="0"/>
                        <a:t>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sv-SE" sz="1600" dirty="0"/>
                        <a:t>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603897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600" dirty="0"/>
                        <a:t>Resultat efter avskrivning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sv-SE" sz="1600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sv-SE" sz="1600" dirty="0"/>
                        <a:t>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37619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600" dirty="0"/>
                        <a:t>Amortering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87159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r>
                        <a:rPr lang="sv-SE" sz="1600" dirty="0"/>
                        <a:t>Avsättning enligt underhållsplan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v-SE" sz="1600" dirty="0"/>
                        <a:t>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2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4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142CF6-A530-4CED-BE68-179BEA02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till resultatdisposition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B2EE119-52A5-4093-8D09-EF33D0412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681020"/>
              </p:ext>
            </p:extLst>
          </p:nvPr>
        </p:nvGraphicFramePr>
        <p:xfrm>
          <a:off x="1451579" y="1853754"/>
          <a:ext cx="7696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420">
                  <a:extLst>
                    <a:ext uri="{9D8B030D-6E8A-4147-A177-3AD203B41FA5}">
                      <a16:colId xmlns:a16="http://schemas.microsoft.com/office/drawing/2014/main" val="360841627"/>
                    </a:ext>
                  </a:extLst>
                </a:gridCol>
                <a:gridCol w="2348780">
                  <a:extLst>
                    <a:ext uri="{9D8B030D-6E8A-4147-A177-3AD203B41FA5}">
                      <a16:colId xmlns:a16="http://schemas.microsoft.com/office/drawing/2014/main" val="3073791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Åtgärd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Belopp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3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i="1" dirty="0"/>
                        <a:t>Till stämmans förfogande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49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Balanserat 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- 271 685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9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Årets 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u="sng" dirty="0"/>
                        <a:t>- 587 051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Summa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- 858 736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0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i="1" dirty="0"/>
                        <a:t>Förslag till disposition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9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Stadgeenlig reservering fond för yttre underhåll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+ 187 000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3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Ianspråktagande av fond för yttre underhåll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- 300 000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5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Balanseras i ny räkning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u="sng" dirty="0"/>
                        <a:t>- 745 736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69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Summa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- 858 736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44661"/>
                  </a:ext>
                </a:extLst>
              </a:tr>
            </a:tbl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A0FC5D8-3099-4BF9-9D48-C5D3F9F8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63-B4C1-403D-BA0D-5CBDAC2AF9F2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9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9CB08B-5C9D-44BB-8458-25919563A9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2950" y="1410493"/>
            <a:ext cx="9604375" cy="4037013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Uppfräschning av trapphus och gästlägenhet</a:t>
            </a:r>
          </a:p>
          <a:p>
            <a:r>
              <a:rPr lang="sv-SE" sz="2400" dirty="0"/>
              <a:t>Planering för anskaffning av </a:t>
            </a:r>
            <a:r>
              <a:rPr lang="sv-SE" sz="2400" dirty="0" err="1"/>
              <a:t>laddstationer</a:t>
            </a:r>
            <a:r>
              <a:rPr lang="sv-SE" sz="2400" dirty="0"/>
              <a:t> för elbilar</a:t>
            </a:r>
          </a:p>
          <a:p>
            <a:r>
              <a:rPr lang="sv-SE" sz="2400" dirty="0"/>
              <a:t>Inköp av två hjärtstartare och utbildning av medlemmar  </a:t>
            </a:r>
          </a:p>
          <a:p>
            <a:r>
              <a:rPr lang="sv-SE" sz="2400" dirty="0"/>
              <a:t>Genomgång och förnyad upphandling av fastighetstjänster</a:t>
            </a:r>
          </a:p>
          <a:p>
            <a:r>
              <a:rPr lang="sv-SE" sz="2400" dirty="0"/>
              <a:t>Åtgärder avseende fasadskadorna</a:t>
            </a:r>
          </a:p>
          <a:p>
            <a:r>
              <a:rPr lang="sv-SE" sz="2400" dirty="0"/>
              <a:t>Målning av träfasader vid entréerna</a:t>
            </a:r>
          </a:p>
          <a:p>
            <a:r>
              <a:rPr lang="sv-SE" sz="2400" dirty="0"/>
              <a:t>Förslag till Trivselregler fastställs på föreningsstämman</a:t>
            </a:r>
          </a:p>
          <a:p>
            <a:r>
              <a:rPr lang="sv-SE" sz="2400" dirty="0"/>
              <a:t>Uppdatering av underhållsplanen </a:t>
            </a:r>
          </a:p>
          <a:p>
            <a:endParaRPr lang="sv-SE" sz="2400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338645-7C5C-474C-AAE9-1B904C4085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950" y="351858"/>
            <a:ext cx="9604375" cy="587709"/>
          </a:xfrm>
        </p:spPr>
        <p:txBody>
          <a:bodyPr/>
          <a:lstStyle/>
          <a:p>
            <a:r>
              <a:rPr lang="sv-SE" dirty="0"/>
              <a:t>insatser 2019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DB71F44D-F757-458A-BE31-21A6AA0F4756}"/>
              </a:ext>
            </a:extLst>
          </p:cNvPr>
          <p:cNvCxnSpPr>
            <a:cxnSpLocks/>
          </p:cNvCxnSpPr>
          <p:nvPr/>
        </p:nvCxnSpPr>
        <p:spPr>
          <a:xfrm flipV="1">
            <a:off x="2005445" y="939567"/>
            <a:ext cx="8655628" cy="787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1B3734-FDF0-473A-8CC0-B94ACC8F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8C3F-F5C3-4B6B-83E8-D4B01CDC64D8}" type="datetime1">
              <a:rPr lang="sv-SE" smtClean="0"/>
              <a:t>2019-04-06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356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751</TotalTime>
  <Words>459</Words>
  <Application>Microsoft Office PowerPoint</Application>
  <PresentationFormat>Bredbild</PresentationFormat>
  <Paragraphs>198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Galleri</vt:lpstr>
      <vt:lpstr>Brf Kvarnberget </vt:lpstr>
      <vt:lpstr>insatser under 2018</vt:lpstr>
      <vt:lpstr>INSATSER UNDER 2018 (FORTS)</vt:lpstr>
      <vt:lpstr>PowerPoint-presentation</vt:lpstr>
      <vt:lpstr>PowerPoint-presentation</vt:lpstr>
      <vt:lpstr>Jämförelsetal nyckeltal</vt:lpstr>
      <vt:lpstr>Resultat 2017-18 kkr</vt:lpstr>
      <vt:lpstr>Förslag till resultatdisposition</vt:lpstr>
      <vt:lpstr>insatser 2019</vt:lpstr>
      <vt:lpstr>PowerPoint-presentation</vt:lpstr>
      <vt:lpstr>Resultat 2017-2018,   Prognos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Brf Kvarnberget</dc:title>
  <dc:creator>Siwert Gårdestig</dc:creator>
  <cp:lastModifiedBy>Siwert Gårdestig</cp:lastModifiedBy>
  <cp:revision>86</cp:revision>
  <cp:lastPrinted>2019-03-30T05:52:42Z</cp:lastPrinted>
  <dcterms:created xsi:type="dcterms:W3CDTF">2019-01-29T09:08:44Z</dcterms:created>
  <dcterms:modified xsi:type="dcterms:W3CDTF">2019-04-06T09:58:36Z</dcterms:modified>
</cp:coreProperties>
</file>